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60" r:id="rId6"/>
    <p:sldId id="261" r:id="rId7"/>
    <p:sldId id="262" r:id="rId8"/>
    <p:sldId id="263" r:id="rId9"/>
    <p:sldId id="25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5" r:id="rId30"/>
    <p:sldId id="286" r:id="rId31"/>
    <p:sldId id="283" r:id="rId32"/>
    <p:sldId id="284" r:id="rId33"/>
    <p:sldId id="259" r:id="rId34"/>
    <p:sldId id="287" r:id="rId35"/>
    <p:sldId id="288"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7E13EA93-4FEB-4A5D-B475-EE75654D7F3B}" type="datetimeFigureOut">
              <a:rPr lang="ms-MY" smtClean="0"/>
              <a:t>15/01/2015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D53CD22-8D47-424A-83EE-CD9CE4D71F2E}" type="slidenum">
              <a:rPr lang="ms-MY" smtClean="0"/>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E13EA93-4FEB-4A5D-B475-EE75654D7F3B}" type="datetimeFigureOut">
              <a:rPr lang="ms-MY" smtClean="0"/>
              <a:t>15/01/2015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D53CD22-8D47-424A-83EE-CD9CE4D71F2E}" type="slidenum">
              <a:rPr lang="ms-MY" smtClean="0"/>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E13EA93-4FEB-4A5D-B475-EE75654D7F3B}" type="datetimeFigureOut">
              <a:rPr lang="ms-MY" smtClean="0"/>
              <a:t>15/01/2015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D53CD22-8D47-424A-83EE-CD9CE4D71F2E}" type="slidenum">
              <a:rPr lang="ms-MY" smtClean="0"/>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80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099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9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557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1/15/2015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623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1/15/2015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71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1/15/2015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611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86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7E13EA93-4FEB-4A5D-B475-EE75654D7F3B}" type="datetimeFigureOut">
              <a:rPr lang="ms-MY" smtClean="0"/>
              <a:t>15/01/2015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D53CD22-8D47-424A-83EE-CD9CE4D71F2E}" type="slidenum">
              <a:rPr lang="ms-MY" smtClean="0"/>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694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408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724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15/01/2015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85413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15/01/2015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45740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15/01/2015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05684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C0267BB-71FF-46D4-B07C-F01553CF84B7}" type="datetimeFigureOut">
              <a:rPr lang="ms-MY" smtClean="0">
                <a:solidFill>
                  <a:prstClr val="black">
                    <a:tint val="75000"/>
                  </a:prstClr>
                </a:solidFill>
              </a:rPr>
              <a:pPr/>
              <a:t>15/01/2015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85311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C0267BB-71FF-46D4-B07C-F01553CF84B7}" type="datetimeFigureOut">
              <a:rPr lang="ms-MY" smtClean="0">
                <a:solidFill>
                  <a:prstClr val="black">
                    <a:tint val="75000"/>
                  </a:prstClr>
                </a:solidFill>
              </a:rPr>
              <a:pPr/>
              <a:t>15/01/2015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2349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C0267BB-71FF-46D4-B07C-F01553CF84B7}" type="datetimeFigureOut">
              <a:rPr lang="ms-MY" smtClean="0">
                <a:solidFill>
                  <a:prstClr val="black">
                    <a:tint val="75000"/>
                  </a:prstClr>
                </a:solidFill>
              </a:rPr>
              <a:pPr/>
              <a:t>15/01/2015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23112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267BB-71FF-46D4-B07C-F01553CF84B7}" type="datetimeFigureOut">
              <a:rPr lang="ms-MY" smtClean="0">
                <a:solidFill>
                  <a:prstClr val="black">
                    <a:tint val="75000"/>
                  </a:prstClr>
                </a:solidFill>
              </a:rPr>
              <a:pPr/>
              <a:t>15/01/2015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7672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13EA93-4FEB-4A5D-B475-EE75654D7F3B}" type="datetimeFigureOut">
              <a:rPr lang="ms-MY" smtClean="0"/>
              <a:t>15/01/2015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D53CD22-8D47-424A-83EE-CD9CE4D71F2E}" type="slidenum">
              <a:rPr lang="ms-MY" smtClean="0"/>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267BB-71FF-46D4-B07C-F01553CF84B7}" type="datetimeFigureOut">
              <a:rPr lang="ms-MY" smtClean="0">
                <a:solidFill>
                  <a:prstClr val="black">
                    <a:tint val="75000"/>
                  </a:prstClr>
                </a:solidFill>
              </a:rPr>
              <a:pPr/>
              <a:t>15/01/2015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69957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267BB-71FF-46D4-B07C-F01553CF84B7}" type="datetimeFigureOut">
              <a:rPr lang="ms-MY" smtClean="0">
                <a:solidFill>
                  <a:prstClr val="black">
                    <a:tint val="75000"/>
                  </a:prstClr>
                </a:solidFill>
              </a:rPr>
              <a:pPr/>
              <a:t>15/01/2015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06452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15/01/2015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32720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15/01/2015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26485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14C4185D-E59F-4418-A8B5-364C4F08CB4B}" type="datetimeFigureOut">
              <a:rPr lang="ms-MY" smtClean="0">
                <a:solidFill>
                  <a:prstClr val="black">
                    <a:tint val="75000"/>
                  </a:prstClr>
                </a:solidFill>
              </a:rPr>
              <a:pPr/>
              <a:t>15/01/2015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13C114E-6108-48A7-BA08-FB076FEB18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30039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4C4185D-E59F-4418-A8B5-364C4F08CB4B}" type="datetimeFigureOut">
              <a:rPr lang="ms-MY" smtClean="0">
                <a:solidFill>
                  <a:prstClr val="black">
                    <a:tint val="75000"/>
                  </a:prstClr>
                </a:solidFill>
              </a:rPr>
              <a:pPr/>
              <a:t>15/01/2015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13C114E-6108-48A7-BA08-FB076FEB18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53475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C4185D-E59F-4418-A8B5-364C4F08CB4B}" type="datetimeFigureOut">
              <a:rPr lang="ms-MY" smtClean="0">
                <a:solidFill>
                  <a:prstClr val="black">
                    <a:tint val="75000"/>
                  </a:prstClr>
                </a:solidFill>
              </a:rPr>
              <a:pPr/>
              <a:t>15/01/2015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13C114E-6108-48A7-BA08-FB076FEB18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54044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14C4185D-E59F-4418-A8B5-364C4F08CB4B}" type="datetimeFigureOut">
              <a:rPr lang="ms-MY" smtClean="0">
                <a:solidFill>
                  <a:prstClr val="black">
                    <a:tint val="75000"/>
                  </a:prstClr>
                </a:solidFill>
              </a:rPr>
              <a:pPr/>
              <a:t>15/01/2015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13C114E-6108-48A7-BA08-FB076FEB18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38447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14C4185D-E59F-4418-A8B5-364C4F08CB4B}" type="datetimeFigureOut">
              <a:rPr lang="ms-MY" smtClean="0">
                <a:solidFill>
                  <a:prstClr val="black">
                    <a:tint val="75000"/>
                  </a:prstClr>
                </a:solidFill>
              </a:rPr>
              <a:pPr/>
              <a:t>15/01/2015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313C114E-6108-48A7-BA08-FB076FEB18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46673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14C4185D-E59F-4418-A8B5-364C4F08CB4B}" type="datetimeFigureOut">
              <a:rPr lang="ms-MY" smtClean="0">
                <a:solidFill>
                  <a:prstClr val="black">
                    <a:tint val="75000"/>
                  </a:prstClr>
                </a:solidFill>
              </a:rPr>
              <a:pPr/>
              <a:t>15/01/2015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313C114E-6108-48A7-BA08-FB076FEB18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8599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7E13EA93-4FEB-4A5D-B475-EE75654D7F3B}" type="datetimeFigureOut">
              <a:rPr lang="ms-MY" smtClean="0"/>
              <a:t>15/01/2015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D53CD22-8D47-424A-83EE-CD9CE4D71F2E}" type="slidenum">
              <a:rPr lang="ms-MY" smtClean="0"/>
              <a:t>‹#›</a:t>
            </a:fld>
            <a:endParaRPr lang="ms-MY"/>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4185D-E59F-4418-A8B5-364C4F08CB4B}" type="datetimeFigureOut">
              <a:rPr lang="ms-MY" smtClean="0">
                <a:solidFill>
                  <a:prstClr val="black">
                    <a:tint val="75000"/>
                  </a:prstClr>
                </a:solidFill>
              </a:rPr>
              <a:pPr/>
              <a:t>15/01/2015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313C114E-6108-48A7-BA08-FB076FEB18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26488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C4185D-E59F-4418-A8B5-364C4F08CB4B}" type="datetimeFigureOut">
              <a:rPr lang="ms-MY" smtClean="0">
                <a:solidFill>
                  <a:prstClr val="black">
                    <a:tint val="75000"/>
                  </a:prstClr>
                </a:solidFill>
              </a:rPr>
              <a:pPr/>
              <a:t>15/01/2015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13C114E-6108-48A7-BA08-FB076FEB18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56190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C4185D-E59F-4418-A8B5-364C4F08CB4B}" type="datetimeFigureOut">
              <a:rPr lang="ms-MY" smtClean="0">
                <a:solidFill>
                  <a:prstClr val="black">
                    <a:tint val="75000"/>
                  </a:prstClr>
                </a:solidFill>
              </a:rPr>
              <a:pPr/>
              <a:t>15/01/2015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13C114E-6108-48A7-BA08-FB076FEB18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94514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4C4185D-E59F-4418-A8B5-364C4F08CB4B}" type="datetimeFigureOut">
              <a:rPr lang="ms-MY" smtClean="0">
                <a:solidFill>
                  <a:prstClr val="black">
                    <a:tint val="75000"/>
                  </a:prstClr>
                </a:solidFill>
              </a:rPr>
              <a:pPr/>
              <a:t>15/01/2015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13C114E-6108-48A7-BA08-FB076FEB18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54364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14C4185D-E59F-4418-A8B5-364C4F08CB4B}" type="datetimeFigureOut">
              <a:rPr lang="ms-MY" smtClean="0">
                <a:solidFill>
                  <a:prstClr val="black">
                    <a:tint val="75000"/>
                  </a:prstClr>
                </a:solidFill>
              </a:rPr>
              <a:pPr/>
              <a:t>15/01/2015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13C114E-6108-48A7-BA08-FB076FEB18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8767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7E13EA93-4FEB-4A5D-B475-EE75654D7F3B}" type="datetimeFigureOut">
              <a:rPr lang="ms-MY" smtClean="0"/>
              <a:t>15/01/2015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BD53CD22-8D47-424A-83EE-CD9CE4D71F2E}" type="slidenum">
              <a:rPr lang="ms-MY" smtClean="0"/>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7E13EA93-4FEB-4A5D-B475-EE75654D7F3B}" type="datetimeFigureOut">
              <a:rPr lang="ms-MY" smtClean="0"/>
              <a:t>15/01/2015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BD53CD22-8D47-424A-83EE-CD9CE4D71F2E}" type="slidenum">
              <a:rPr lang="ms-MY" smtClean="0"/>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3EA93-4FEB-4A5D-B475-EE75654D7F3B}" type="datetimeFigureOut">
              <a:rPr lang="ms-MY" smtClean="0"/>
              <a:t>15/01/2015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D53CD22-8D47-424A-83EE-CD9CE4D71F2E}" type="slidenum">
              <a:rPr lang="ms-MY" smtClean="0"/>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3EA93-4FEB-4A5D-B475-EE75654D7F3B}" type="datetimeFigureOut">
              <a:rPr lang="ms-MY" smtClean="0"/>
              <a:t>15/01/2015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D53CD22-8D47-424A-83EE-CD9CE4D71F2E}" type="slidenum">
              <a:rPr lang="ms-MY" smtClean="0"/>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3EA93-4FEB-4A5D-B475-EE75654D7F3B}" type="datetimeFigureOut">
              <a:rPr lang="ms-MY" smtClean="0"/>
              <a:t>15/01/2015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D53CD22-8D47-424A-83EE-CD9CE4D71F2E}" type="slidenum">
              <a:rPr lang="ms-MY" smtClean="0"/>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3EA93-4FEB-4A5D-B475-EE75654D7F3B}" type="datetimeFigureOut">
              <a:rPr lang="ms-MY" smtClean="0"/>
              <a:t>15/01/2015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3CD22-8D47-424A-83EE-CD9CE4D71F2E}" type="slidenum">
              <a:rPr lang="ms-MY" smtClean="0"/>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1/15/2015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824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267BB-71FF-46D4-B07C-F01553CF84B7}" type="datetimeFigureOut">
              <a:rPr lang="ms-MY" smtClean="0">
                <a:solidFill>
                  <a:prstClr val="black">
                    <a:tint val="75000"/>
                  </a:prstClr>
                </a:solidFill>
              </a:rPr>
              <a:pPr/>
              <a:t>15/01/2015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20175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4185D-E59F-4418-A8B5-364C4F08CB4B}" type="datetimeFigureOut">
              <a:rPr lang="ms-MY" smtClean="0">
                <a:solidFill>
                  <a:prstClr val="black">
                    <a:tint val="75000"/>
                  </a:prstClr>
                </a:solidFill>
              </a:rPr>
              <a:pPr/>
              <a:t>15/01/2015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C114E-6108-48A7-BA08-FB076FEB18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94489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3942" y="282714"/>
            <a:ext cx="8600546" cy="553998"/>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Peringatan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Snip Same Side Corner Rectangle 6"/>
          <p:cNvSpPr/>
          <p:nvPr/>
        </p:nvSpPr>
        <p:spPr>
          <a:xfrm>
            <a:off x="630129" y="1340768"/>
            <a:ext cx="4517935" cy="1494166"/>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pertelingkahan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selepas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kewafatan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Same Side Corner Rectangle 7"/>
          <p:cNvSpPr/>
          <p:nvPr/>
        </p:nvSpPr>
        <p:spPr>
          <a:xfrm>
            <a:off x="4067944" y="2852936"/>
            <a:ext cx="4608512" cy="1656184"/>
          </a:xfrm>
          <a:prstGeom prst="snip2SameRect">
            <a:avLst>
              <a:gd name="adj1" fmla="val 10248"/>
              <a:gd name="adj2" fmla="val 10862"/>
            </a:avLst>
          </a:prstGeom>
          <a:solidFill>
            <a:srgbClr val="00B0F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Masing-masing</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Mempertahankan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pendapat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9" name="Elbow Connector 8"/>
          <p:cNvCxnSpPr/>
          <p:nvPr/>
        </p:nvCxnSpPr>
        <p:spPr>
          <a:xfrm>
            <a:off x="2987824" y="2708920"/>
            <a:ext cx="1224136" cy="684076"/>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403648" y="4725144"/>
            <a:ext cx="6480720" cy="1944216"/>
          </a:xfrm>
          <a:prstGeom prst="roundRect">
            <a:avLst/>
          </a:prstGeom>
          <a:solidFill>
            <a:schemeClr val="accent6">
              <a:lumMod val="75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Hanya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berpegang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teguh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petunjuk</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al-Quran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Sunnah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Rasulullah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SAW,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terselamat</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daripada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kesesatan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bid’ah</a:t>
            </a:r>
            <a:endParaRPr lang="en-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1560" y="332656"/>
            <a:ext cx="7848872" cy="553998"/>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Pengertian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Dari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Bahasa</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Snip Same Side Corner Rectangle 6"/>
          <p:cNvSpPr/>
          <p:nvPr/>
        </p:nvSpPr>
        <p:spPr>
          <a:xfrm>
            <a:off x="1835696" y="1196752"/>
            <a:ext cx="5241952" cy="1109921"/>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سَنَّ – يَسُنُّ – سُنَّةً</a:t>
            </a:r>
            <a:endParaRPr lang="ms-MY" sz="4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8" name="Snip Same Side Corner Rectangle 7"/>
          <p:cNvSpPr/>
          <p:nvPr/>
        </p:nvSpPr>
        <p:spPr>
          <a:xfrm>
            <a:off x="1864518" y="2564904"/>
            <a:ext cx="5256584" cy="1824748"/>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dilalui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samaada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terpuji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mahupun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keji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ataupun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buruk</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nip Same Side Corner Rectangle 8"/>
          <p:cNvSpPr/>
          <p:nvPr/>
        </p:nvSpPr>
        <p:spPr>
          <a:xfrm>
            <a:off x="1043608" y="5301208"/>
            <a:ext cx="3096344" cy="1296144"/>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baik</a:t>
            </a:r>
            <a:endParaRPr lang="en-MY" sz="2400" dirty="0"/>
          </a:p>
        </p:txBody>
      </p:sp>
      <p:sp>
        <p:nvSpPr>
          <p:cNvPr id="10" name="Snip Same Side Corner Rectangle 9"/>
          <p:cNvSpPr/>
          <p:nvPr/>
        </p:nvSpPr>
        <p:spPr>
          <a:xfrm>
            <a:off x="5652120" y="5382177"/>
            <a:ext cx="3069791" cy="1215175"/>
          </a:xfrm>
          <a:prstGeom prst="snip2SameRect">
            <a:avLst>
              <a:gd name="adj1" fmla="val 10248"/>
              <a:gd name="adj2" fmla="val 10862"/>
            </a:avLst>
          </a:prstGeom>
          <a:solidFill>
            <a:schemeClr val="accent2">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buruk</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ight Arrow 10"/>
          <p:cNvSpPr/>
          <p:nvPr/>
        </p:nvSpPr>
        <p:spPr>
          <a:xfrm>
            <a:off x="327756" y="4509120"/>
            <a:ext cx="2184834" cy="1194336"/>
          </a:xfrm>
          <a:prstGeom prst="rightArrow">
            <a:avLst>
              <a:gd name="adj1" fmla="val 57696"/>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4000" b="1" dirty="0">
                <a:solidFill>
                  <a:schemeClr val="tx1"/>
                </a:solidFill>
                <a:effectLst>
                  <a:glow rad="101600">
                    <a:schemeClr val="bg1">
                      <a:alpha val="60000"/>
                    </a:schemeClr>
                  </a:glow>
                  <a:outerShdw blurRad="38100" dist="38100" dir="2700000" algn="tl">
                    <a:srgbClr val="000000">
                      <a:alpha val="43137"/>
                    </a:srgbClr>
                  </a:outerShdw>
                </a:effectLst>
                <a:cs typeface="Traditional Arabic" pitchFamily="2" charset="-78"/>
              </a:rPr>
              <a:t>سُنَّة حَسَنَة </a:t>
            </a:r>
            <a:endParaRPr lang="en-MY" sz="4000" b="1" dirty="0">
              <a:solidFill>
                <a:schemeClr val="tx1"/>
              </a:solidFill>
              <a:effectLst>
                <a:glow rad="101600">
                  <a:schemeClr val="bg1">
                    <a:alpha val="60000"/>
                  </a:schemeClr>
                </a:glow>
                <a:outerShdw blurRad="38100" dist="38100" dir="2700000" algn="tl">
                  <a:srgbClr val="000000">
                    <a:alpha val="43137"/>
                  </a:srgbClr>
                </a:outerShdw>
              </a:effectLst>
              <a:cs typeface="Traditional Arabic" pitchFamily="2" charset="-78"/>
            </a:endParaRPr>
          </a:p>
        </p:txBody>
      </p:sp>
      <p:sp>
        <p:nvSpPr>
          <p:cNvPr id="12" name="Right Arrow 11"/>
          <p:cNvSpPr/>
          <p:nvPr/>
        </p:nvSpPr>
        <p:spPr>
          <a:xfrm>
            <a:off x="4499992" y="4581128"/>
            <a:ext cx="2184834" cy="1194336"/>
          </a:xfrm>
          <a:prstGeom prst="rightArrow">
            <a:avLst>
              <a:gd name="adj1" fmla="val 57696"/>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4000" b="1" dirty="0">
                <a:solidFill>
                  <a:schemeClr val="tx1"/>
                </a:solidFill>
                <a:effectLst>
                  <a:glow rad="101600">
                    <a:schemeClr val="bg1">
                      <a:alpha val="60000"/>
                    </a:schemeClr>
                  </a:glow>
                  <a:outerShdw blurRad="38100" dist="38100" dir="2700000" algn="tl">
                    <a:srgbClr val="000000">
                      <a:alpha val="43137"/>
                    </a:srgbClr>
                  </a:outerShdw>
                </a:effectLst>
                <a:cs typeface="Traditional Arabic" pitchFamily="2" charset="-78"/>
              </a:rPr>
              <a:t>سُنَّة </a:t>
            </a:r>
            <a:r>
              <a:rPr lang="ar-SA" sz="4000" b="1" dirty="0" smtClean="0">
                <a:solidFill>
                  <a:schemeClr val="tx1"/>
                </a:solidFill>
                <a:effectLst>
                  <a:glow rad="101600">
                    <a:schemeClr val="bg1">
                      <a:alpha val="60000"/>
                    </a:schemeClr>
                  </a:glow>
                  <a:outerShdw blurRad="38100" dist="38100" dir="2700000" algn="tl">
                    <a:srgbClr val="000000">
                      <a:alpha val="43137"/>
                    </a:srgbClr>
                  </a:outerShdw>
                </a:effectLst>
                <a:cs typeface="Traditional Arabic" pitchFamily="2" charset="-78"/>
              </a:rPr>
              <a:t>سَيِّئَة</a:t>
            </a:r>
            <a:r>
              <a:rPr lang="ar-EG" sz="4000" b="1" dirty="0" smtClean="0">
                <a:solidFill>
                  <a:schemeClr val="tx1"/>
                </a:solidFill>
                <a:effectLst>
                  <a:glow rad="101600">
                    <a:schemeClr val="bg1">
                      <a:alpha val="60000"/>
                    </a:schemeClr>
                  </a:glow>
                  <a:outerShdw blurRad="38100" dist="38100" dir="2700000" algn="tl">
                    <a:srgbClr val="000000">
                      <a:alpha val="43137"/>
                    </a:srgbClr>
                  </a:outerShdw>
                </a:effectLst>
                <a:cs typeface="Traditional Arabic" pitchFamily="2" charset="-78"/>
              </a:rPr>
              <a:t> </a:t>
            </a:r>
            <a:endParaRPr lang="en-MY" sz="4000" b="1" dirty="0">
              <a:solidFill>
                <a:schemeClr val="tx1"/>
              </a:solidFill>
              <a:effectLst>
                <a:glow rad="101600">
                  <a:schemeClr val="bg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14348" y="313492"/>
            <a:ext cx="7643866"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1"/>
          <p:cNvSpPr>
            <a:spLocks noChangeArrowheads="1"/>
          </p:cNvSpPr>
          <p:nvPr/>
        </p:nvSpPr>
        <p:spPr bwMode="auto">
          <a:xfrm>
            <a:off x="107504" y="3901698"/>
            <a:ext cx="8964488" cy="2677656"/>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i-FI"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mengsunnahkan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beramal</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Sebaliknya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mengsunnahkan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dikenakan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mengamalkan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323528" y="1336700"/>
            <a:ext cx="8496944" cy="2308324"/>
          </a:xfrm>
          <a:prstGeom prst="rect">
            <a:avLst/>
          </a:prstGeom>
          <a:solidFill>
            <a:schemeClr val="bg1">
              <a:alpha val="53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سَنَّ سُنَّةً حَسَنَةً فَلَهُ أَجْرُهَا، وَأَجْرُ مَنْ عَمِلَ بِهَا إِلَى يَوْمِ الْقِيَامَة، وَمَنْ سَنَّ سُنَّةً سَيِّئَةً فَعَلَيْهِ وِزْرُهَا، وَوِزْرُ مَنْ عَمِلَ بِهَا إِلَى يَوْمِ الْقِيَامَة.</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1560" y="332656"/>
            <a:ext cx="7848872" cy="553998"/>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Pengertian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Dari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Istilah</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Snip Same Side Corner Rectangle 6"/>
          <p:cNvSpPr/>
          <p:nvPr/>
        </p:nvSpPr>
        <p:spPr>
          <a:xfrm>
            <a:off x="2483768" y="1196753"/>
            <a:ext cx="5241952" cy="79208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Menurut</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ulama</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fekah</a:t>
            </a:r>
            <a:endParaRPr lang="ms-MY"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8" name="Snip Same Side Corner Rectangle 7"/>
          <p:cNvSpPr/>
          <p:nvPr/>
        </p:nvSpPr>
        <p:spPr>
          <a:xfrm>
            <a:off x="1073850" y="2420888"/>
            <a:ext cx="5256584" cy="1824748"/>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rukun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lima,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dikenali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nip Same Side Corner Rectangle 8"/>
          <p:cNvSpPr/>
          <p:nvPr/>
        </p:nvSpPr>
        <p:spPr>
          <a:xfrm>
            <a:off x="5436096" y="3647298"/>
            <a:ext cx="3096344" cy="1581902"/>
          </a:xfrm>
          <a:prstGeom prst="snip2SameRect">
            <a:avLst>
              <a:gd name="adj1" fmla="val 8485"/>
              <a:gd name="adj2" fmla="val 9546"/>
            </a:avLst>
          </a:prstGeom>
          <a:solidFill>
            <a:schemeClr val="accent5">
              <a:lumMod val="60000"/>
              <a:lumOff val="40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Jika</a:t>
            </a:r>
            <a:r>
              <a:rPr lang="en-MY"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MY" sz="20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dikerjakan</a:t>
            </a:r>
            <a:r>
              <a:rPr lang="en-MY"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MY" sz="20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akan</a:t>
            </a:r>
            <a:r>
              <a:rPr lang="en-MY"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MY" sz="20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mendapat</a:t>
            </a:r>
            <a:r>
              <a:rPr lang="en-MY"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MY" sz="20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pahala</a:t>
            </a:r>
            <a:r>
              <a:rPr lang="en-MY"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MY" sz="20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ditinggalkan</a:t>
            </a:r>
            <a:r>
              <a:rPr lang="en-MY"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MY" sz="20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tidak</a:t>
            </a:r>
            <a:r>
              <a:rPr lang="en-MY"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MY" sz="20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berdosa</a:t>
            </a:r>
            <a:endParaRPr lang="en-MY"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Snip Same Side Corner Rectangle 9"/>
          <p:cNvSpPr/>
          <p:nvPr/>
        </p:nvSpPr>
        <p:spPr>
          <a:xfrm>
            <a:off x="611560" y="5382177"/>
            <a:ext cx="8280920" cy="1215175"/>
          </a:xfrm>
          <a:prstGeom prst="snip2SameRect">
            <a:avLst>
              <a:gd name="adj1" fmla="val 10248"/>
              <a:gd name="adj2" fmla="val 10862"/>
            </a:avLst>
          </a:prstGeom>
          <a:solidFill>
            <a:schemeClr val="accent2">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solat-solat</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Muharam</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bersugi</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membaca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mengucap</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salam</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islam</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sebagainya</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ight Arrow 10"/>
          <p:cNvSpPr/>
          <p:nvPr/>
        </p:nvSpPr>
        <p:spPr>
          <a:xfrm>
            <a:off x="327756" y="1136742"/>
            <a:ext cx="2184834" cy="1194336"/>
          </a:xfrm>
          <a:prstGeom prst="rightArrow">
            <a:avLst>
              <a:gd name="adj1" fmla="val 57696"/>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Pertama</a:t>
            </a:r>
            <a:endParaRPr lang="en-MY" sz="24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1560" y="332656"/>
            <a:ext cx="7848872" cy="553998"/>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Pengertian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Dari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Istilah</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Snip Same Side Corner Rectangle 6"/>
          <p:cNvSpPr/>
          <p:nvPr/>
        </p:nvSpPr>
        <p:spPr>
          <a:xfrm>
            <a:off x="2483768" y="1196753"/>
            <a:ext cx="5241952" cy="79208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Menurut</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ulama</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usul</a:t>
            </a:r>
            <a:endParaRPr lang="ms-MY"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8" name="Snip Same Side Corner Rectangle 7"/>
          <p:cNvSpPr/>
          <p:nvPr/>
        </p:nvSpPr>
        <p:spPr>
          <a:xfrm>
            <a:off x="1073850" y="2420888"/>
            <a:ext cx="5256584" cy="1824748"/>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dipindahkan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samaada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perkataan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ataupun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perakuan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nip Same Side Corner Rectangle 8"/>
          <p:cNvSpPr/>
          <p:nvPr/>
        </p:nvSpPr>
        <p:spPr>
          <a:xfrm>
            <a:off x="467544" y="4581128"/>
            <a:ext cx="8280920" cy="1944217"/>
          </a:xfrm>
          <a:prstGeom prst="snip2SameRect">
            <a:avLst>
              <a:gd name="adj1" fmla="val 10248"/>
              <a:gd name="adj2" fmla="val 10862"/>
            </a:avLst>
          </a:prstGeom>
          <a:solidFill>
            <a:schemeClr val="accent2">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gemar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bersedekah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suka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berzikir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a:p>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meringan-ringan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melampaui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batas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beribadat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ight Arrow 9"/>
          <p:cNvSpPr/>
          <p:nvPr/>
        </p:nvSpPr>
        <p:spPr>
          <a:xfrm>
            <a:off x="327756" y="1136742"/>
            <a:ext cx="2184834" cy="1194336"/>
          </a:xfrm>
          <a:prstGeom prst="rightArrow">
            <a:avLst>
              <a:gd name="adj1" fmla="val 57696"/>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KEDUA</a:t>
            </a:r>
            <a:endParaRPr lang="en-MY" sz="24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1560" y="332656"/>
            <a:ext cx="7848872" cy="553998"/>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Pengertian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Dari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Istilah</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Snip Same Side Corner Rectangle 6"/>
          <p:cNvSpPr/>
          <p:nvPr/>
        </p:nvSpPr>
        <p:spPr>
          <a:xfrm>
            <a:off x="2483768" y="1196753"/>
            <a:ext cx="5241952" cy="79208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Menurut</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ulama</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hadith</a:t>
            </a:r>
            <a:endParaRPr lang="ms-MY"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8" name="Snip Same Side Corner Rectangle 7"/>
          <p:cNvSpPr/>
          <p:nvPr/>
        </p:nvSpPr>
        <p:spPr>
          <a:xfrm>
            <a:off x="759804" y="2276872"/>
            <a:ext cx="7988660" cy="2160240"/>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disandarkan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p>
          <a:p>
            <a:pPr algn="ctr"/>
            <a:r>
              <a:rPr lang="en-US" sz="2400" dirty="0" smtClean="0">
                <a:ln>
                  <a:solidFill>
                    <a:sysClr val="windowText" lastClr="000000"/>
                  </a:solidFill>
                </a:ln>
                <a:solidFill>
                  <a:schemeClr val="tx1"/>
                </a:solidFill>
                <a:effectLst>
                  <a:glow rad="101600">
                    <a:schemeClr val="bg1">
                      <a:alpha val="60000"/>
                    </a:schemeClr>
                  </a:glow>
                </a:effectLst>
                <a:latin typeface="Arial Black" pitchFamily="34" charset="0"/>
              </a:rPr>
              <a:t>-</a:t>
            </a:r>
            <a:r>
              <a:rPr lang="en-US" sz="2400" dirty="0" err="1" smtClean="0">
                <a:ln>
                  <a:solidFill>
                    <a:sysClr val="windowText" lastClr="000000"/>
                  </a:solidFill>
                </a:ln>
                <a:solidFill>
                  <a:schemeClr val="tx1"/>
                </a:solidFill>
                <a:effectLst>
                  <a:glow rad="101600">
                    <a:schemeClr val="bg1">
                      <a:alpha val="60000"/>
                    </a:schemeClr>
                  </a:glow>
                </a:effectLst>
                <a:latin typeface="Arial Black" pitchFamily="34" charset="0"/>
              </a:rPr>
              <a:t>Perkataan</a:t>
            </a:r>
            <a:r>
              <a:rPr lang="en-US" sz="2400" dirty="0" smtClean="0">
                <a:ln>
                  <a:solidFill>
                    <a:sysClr val="windowText" lastClr="000000"/>
                  </a:solidFill>
                </a:ln>
                <a:solidFill>
                  <a:schemeClr val="tx1"/>
                </a:solidFill>
                <a:effectLst>
                  <a:glow rad="101600">
                    <a:schemeClr val="bg1">
                      <a:alpha val="60000"/>
                    </a:schemeClr>
                  </a:glow>
                </a:effectLst>
                <a:latin typeface="Arial Black" pitchFamily="34" charset="0"/>
              </a:rPr>
              <a:t>, </a:t>
            </a:r>
            <a:r>
              <a:rPr lang="en-US" sz="2400" dirty="0" err="1" smtClean="0">
                <a:ln>
                  <a:solidFill>
                    <a:sysClr val="windowText" lastClr="000000"/>
                  </a:solidFill>
                </a:ln>
                <a:solidFill>
                  <a:schemeClr val="tx1"/>
                </a:solidFill>
                <a:effectLst>
                  <a:glow rad="101600">
                    <a:schemeClr val="bg1">
                      <a:alpha val="60000"/>
                    </a:schemeClr>
                  </a:glow>
                </a:effectLst>
                <a:latin typeface="Arial Black" pitchFamily="34" charset="0"/>
              </a:rPr>
              <a:t>perbuatan</a:t>
            </a:r>
            <a:r>
              <a:rPr lang="en-US" sz="2400" dirty="0" smtClean="0">
                <a:ln>
                  <a:solidFill>
                    <a:sysClr val="windowText" lastClr="000000"/>
                  </a:solidFill>
                </a:ln>
                <a:solidFill>
                  <a:schemeClr val="tx1"/>
                </a:solidFill>
                <a:effectLst>
                  <a:glow rad="101600">
                    <a:schemeClr val="bg1">
                      <a:alpha val="60000"/>
                    </a:schemeClr>
                  </a:glow>
                </a:effectLst>
                <a:latin typeface="Arial Black" pitchFamily="34" charset="0"/>
              </a:rPr>
              <a:t>, </a:t>
            </a:r>
            <a:r>
              <a:rPr lang="en-US" sz="2400" dirty="0" err="1" smtClean="0">
                <a:ln>
                  <a:solidFill>
                    <a:sysClr val="windowText" lastClr="000000"/>
                  </a:solidFill>
                </a:ln>
                <a:solidFill>
                  <a:schemeClr val="tx1"/>
                </a:solidFill>
                <a:effectLst>
                  <a:glow rad="101600">
                    <a:schemeClr val="bg1">
                      <a:alpha val="60000"/>
                    </a:schemeClr>
                  </a:glow>
                </a:effectLst>
                <a:latin typeface="Arial Black" pitchFamily="34" charset="0"/>
              </a:rPr>
              <a:t>perakuan</a:t>
            </a:r>
            <a:r>
              <a:rPr lang="en-US" sz="2400" dirty="0" smtClean="0">
                <a:ln>
                  <a:solidFill>
                    <a:sysClr val="windowText" lastClr="000000"/>
                  </a:solidFill>
                </a:ln>
                <a:solidFill>
                  <a:schemeClr val="tx1"/>
                </a:solidFill>
                <a:effectLst>
                  <a:glow rad="101600">
                    <a:schemeClr val="bg1">
                      <a:alpha val="60000"/>
                    </a:schemeClr>
                  </a:glow>
                </a:effectLst>
                <a:latin typeface="Arial Black" pitchFamily="34" charset="0"/>
              </a:rPr>
              <a:t>, </a:t>
            </a:r>
            <a:r>
              <a:rPr lang="en-US" sz="2400" dirty="0" err="1" smtClean="0">
                <a:ln>
                  <a:solidFill>
                    <a:sysClr val="windowText" lastClr="000000"/>
                  </a:solidFill>
                </a:ln>
                <a:solidFill>
                  <a:schemeClr val="tx1"/>
                </a:solidFill>
                <a:effectLst>
                  <a:glow rad="101600">
                    <a:schemeClr val="bg1">
                      <a:alpha val="60000"/>
                    </a:schemeClr>
                  </a:glow>
                </a:effectLst>
                <a:latin typeface="Arial Black" pitchFamily="34" charset="0"/>
              </a:rPr>
              <a:t>sifat</a:t>
            </a:r>
            <a:r>
              <a:rPr lang="en-US" sz="2400" dirty="0" smtClean="0">
                <a:ln>
                  <a:solidFill>
                    <a:sysClr val="windowText" lastClr="000000"/>
                  </a:solidFill>
                </a:ln>
                <a:solidFill>
                  <a:schemeClr val="tx1"/>
                </a:solidFill>
                <a:effectLst>
                  <a:glow rad="101600">
                    <a:schemeClr val="bg1">
                      <a:alpha val="60000"/>
                    </a:schemeClr>
                  </a:glow>
                </a:effectLst>
                <a:latin typeface="Arial Black" pitchFamily="34" charset="0"/>
              </a:rPr>
              <a:t> </a:t>
            </a:r>
            <a:r>
              <a:rPr lang="en-US" sz="2400" dirty="0" err="1" smtClean="0">
                <a:ln>
                  <a:solidFill>
                    <a:sysClr val="windowText" lastClr="000000"/>
                  </a:solidFill>
                </a:ln>
                <a:solidFill>
                  <a:schemeClr val="tx1"/>
                </a:solidFill>
                <a:effectLst>
                  <a:glow rad="101600">
                    <a:schemeClr val="bg1">
                      <a:alpha val="60000"/>
                    </a:schemeClr>
                  </a:glow>
                </a:effectLst>
                <a:latin typeface="Arial Black" pitchFamily="34" charset="0"/>
              </a:rPr>
              <a:t>tubuh</a:t>
            </a:r>
            <a:r>
              <a:rPr lang="en-US" sz="2400" dirty="0" smtClean="0">
                <a:ln>
                  <a:solidFill>
                    <a:sysClr val="windowText" lastClr="000000"/>
                  </a:solidFill>
                </a:ln>
                <a:solidFill>
                  <a:schemeClr val="tx1"/>
                </a:solidFill>
                <a:effectLst>
                  <a:glow rad="101600">
                    <a:schemeClr val="bg1">
                      <a:alpha val="60000"/>
                    </a:schemeClr>
                  </a:glow>
                </a:effectLst>
                <a:latin typeface="Arial Black" pitchFamily="34" charset="0"/>
              </a:rPr>
              <a:t> </a:t>
            </a:r>
            <a:r>
              <a:rPr lang="en-US" sz="2400" dirty="0" err="1" smtClean="0">
                <a:ln>
                  <a:solidFill>
                    <a:sysClr val="windowText" lastClr="000000"/>
                  </a:solidFill>
                </a:ln>
                <a:solidFill>
                  <a:schemeClr val="tx1"/>
                </a:solidFill>
                <a:effectLst>
                  <a:glow rad="101600">
                    <a:schemeClr val="bg1">
                      <a:alpha val="60000"/>
                    </a:schemeClr>
                  </a:glow>
                </a:effectLst>
                <a:latin typeface="Arial Black" pitchFamily="34" charset="0"/>
              </a:rPr>
              <a:t>badan</a:t>
            </a:r>
            <a:r>
              <a:rPr lang="en-US" sz="2400" dirty="0" smtClean="0">
                <a:ln>
                  <a:solidFill>
                    <a:sysClr val="windowText" lastClr="000000"/>
                  </a:solidFill>
                </a:ln>
                <a:solidFill>
                  <a:schemeClr val="tx1"/>
                </a:solidFill>
                <a:effectLst>
                  <a:glow rad="101600">
                    <a:schemeClr val="bg1">
                      <a:alpha val="60000"/>
                    </a:schemeClr>
                  </a:glow>
                </a:effectLst>
                <a:latin typeface="Arial Black" pitchFamily="34" charset="0"/>
              </a:rPr>
              <a:t>, </a:t>
            </a:r>
            <a:r>
              <a:rPr lang="en-US" sz="2400" dirty="0" err="1" smtClean="0">
                <a:ln>
                  <a:solidFill>
                    <a:sysClr val="windowText" lastClr="000000"/>
                  </a:solidFill>
                </a:ln>
                <a:solidFill>
                  <a:schemeClr val="tx1"/>
                </a:solidFill>
                <a:effectLst>
                  <a:glow rad="101600">
                    <a:schemeClr val="bg1">
                      <a:alpha val="60000"/>
                    </a:schemeClr>
                  </a:glow>
                </a:effectLst>
                <a:latin typeface="Arial Black" pitchFamily="34" charset="0"/>
              </a:rPr>
              <a:t>akhlak</a:t>
            </a:r>
            <a:r>
              <a:rPr lang="en-US" sz="2400" dirty="0" smtClean="0">
                <a:ln>
                  <a:solidFill>
                    <a:sysClr val="windowText" lastClr="000000"/>
                  </a:solidFill>
                </a:ln>
                <a:solidFill>
                  <a:schemeClr val="tx1"/>
                </a:solidFill>
                <a:effectLst>
                  <a:glow rad="101600">
                    <a:schemeClr val="bg1">
                      <a:alpha val="60000"/>
                    </a:schemeClr>
                  </a:glow>
                </a:effectLst>
                <a:latin typeface="Arial Black" pitchFamily="34" charset="0"/>
              </a:rPr>
              <a:t> </a:t>
            </a:r>
            <a:r>
              <a:rPr lang="en-US" sz="2400" dirty="0" err="1" smtClean="0">
                <a:ln>
                  <a:solidFill>
                    <a:sysClr val="windowText" lastClr="000000"/>
                  </a:solidFill>
                </a:ln>
                <a:solidFill>
                  <a:schemeClr val="tx1"/>
                </a:solidFill>
                <a:effectLst>
                  <a:glow rad="101600">
                    <a:schemeClr val="bg1">
                      <a:alpha val="60000"/>
                    </a:schemeClr>
                  </a:glow>
                </a:effectLst>
                <a:latin typeface="Arial Black" pitchFamily="34" charset="0"/>
              </a:rPr>
              <a:t>atau</a:t>
            </a:r>
            <a:r>
              <a:rPr lang="en-US" sz="2400" dirty="0" smtClean="0">
                <a:ln>
                  <a:solidFill>
                    <a:sysClr val="windowText" lastClr="000000"/>
                  </a:solidFill>
                </a:ln>
                <a:solidFill>
                  <a:schemeClr val="tx1"/>
                </a:solidFill>
                <a:effectLst>
                  <a:glow rad="101600">
                    <a:schemeClr val="bg1">
                      <a:alpha val="60000"/>
                    </a:schemeClr>
                  </a:glow>
                </a:effectLst>
                <a:latin typeface="Arial Black" pitchFamily="34" charset="0"/>
              </a:rPr>
              <a:t> </a:t>
            </a:r>
            <a:r>
              <a:rPr lang="en-US" sz="2400" dirty="0" err="1" smtClean="0">
                <a:ln>
                  <a:solidFill>
                    <a:sysClr val="windowText" lastClr="000000"/>
                  </a:solidFill>
                </a:ln>
                <a:solidFill>
                  <a:schemeClr val="tx1"/>
                </a:solidFill>
                <a:effectLst>
                  <a:glow rad="101600">
                    <a:schemeClr val="bg1">
                      <a:alpha val="60000"/>
                    </a:schemeClr>
                  </a:glow>
                </a:effectLst>
                <a:latin typeface="Arial Black" pitchFamily="34" charset="0"/>
              </a:rPr>
              <a:t>perjalanan</a:t>
            </a:r>
            <a:r>
              <a:rPr lang="en-US" sz="2400" dirty="0" smtClean="0">
                <a:ln>
                  <a:solidFill>
                    <a:sysClr val="windowText" lastClr="000000"/>
                  </a:solidFill>
                </a:ln>
                <a:solidFill>
                  <a:schemeClr val="tx1"/>
                </a:solidFill>
                <a:effectLst>
                  <a:glow rad="101600">
                    <a:schemeClr val="bg1">
                      <a:alpha val="60000"/>
                    </a:schemeClr>
                  </a:glow>
                </a:effectLst>
                <a:latin typeface="Arial Black" pitchFamily="34" charset="0"/>
              </a:rPr>
              <a:t> </a:t>
            </a:r>
            <a:r>
              <a:rPr lang="en-US" sz="2400" dirty="0" err="1" smtClean="0">
                <a:ln>
                  <a:solidFill>
                    <a:sysClr val="windowText" lastClr="000000"/>
                  </a:solidFill>
                </a:ln>
                <a:solidFill>
                  <a:schemeClr val="tx1"/>
                </a:solidFill>
                <a:effectLst>
                  <a:glow rad="101600">
                    <a:schemeClr val="bg1">
                      <a:alpha val="60000"/>
                    </a:schemeClr>
                  </a:glow>
                </a:effectLst>
                <a:latin typeface="Arial Black" pitchFamily="34" charset="0"/>
              </a:rPr>
              <a:t>hidup</a:t>
            </a:r>
            <a:endParaRPr lang="ms-MY" sz="2400" dirty="0">
              <a:ln>
                <a:solidFill>
                  <a:sysClr val="windowText" lastClr="000000"/>
                </a:solidFill>
              </a:ln>
              <a:solidFill>
                <a:schemeClr val="tx1"/>
              </a:solidFill>
              <a:effectLst>
                <a:glow rad="101600">
                  <a:schemeClr val="bg1">
                    <a:alpha val="60000"/>
                  </a:schemeClr>
                </a:glow>
              </a:effectLst>
              <a:latin typeface="Arial Black" pitchFamily="34" charset="0"/>
            </a:endParaRPr>
          </a:p>
        </p:txBody>
      </p:sp>
      <p:sp>
        <p:nvSpPr>
          <p:cNvPr id="9" name="Snip Same Side Corner Rectangle 8"/>
          <p:cNvSpPr/>
          <p:nvPr/>
        </p:nvSpPr>
        <p:spPr>
          <a:xfrm>
            <a:off x="395536" y="4509120"/>
            <a:ext cx="8460940" cy="1872208"/>
          </a:xfrm>
          <a:prstGeom prst="snip2SameRect">
            <a:avLst>
              <a:gd name="adj1" fmla="val 10248"/>
              <a:gd name="adj2" fmla="val 10862"/>
            </a:avLst>
          </a:prstGeom>
          <a:solidFill>
            <a:schemeClr val="accent2">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US" sz="22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PERBUATAN SEMBAHYANG. </a:t>
            </a:r>
          </a:p>
          <a:p>
            <a:pPr marL="342900" indent="-342900">
              <a:buFontTx/>
              <a:buChar char="-"/>
            </a:pP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Bermula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takbiratul</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ihram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salam</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di  </a:t>
            </a:r>
          </a:p>
          <a:p>
            <a:r>
              <a:rPr lang="en-US"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katakan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p>
          <a:p>
            <a:pPr marL="342900" indent="-342900">
              <a:buFontTx/>
              <a:buChar char="-"/>
            </a:pP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menambah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mengurangkan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Rukun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r>
              <a:rPr lang="en-US"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sengaja</a:t>
            </a:r>
            <a:endParaRPr lang="ms-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ight Arrow 9"/>
          <p:cNvSpPr/>
          <p:nvPr/>
        </p:nvSpPr>
        <p:spPr>
          <a:xfrm>
            <a:off x="327756" y="1136742"/>
            <a:ext cx="2184834" cy="1194336"/>
          </a:xfrm>
          <a:prstGeom prst="rightArrow">
            <a:avLst>
              <a:gd name="adj1" fmla="val 57696"/>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KETIGA</a:t>
            </a:r>
            <a:endParaRPr lang="en-MY" sz="24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
          <p:cNvSpPr>
            <a:spLocks noChangeArrowheads="1"/>
          </p:cNvSpPr>
          <p:nvPr/>
        </p:nvSpPr>
        <p:spPr bwMode="auto">
          <a:xfrm>
            <a:off x="-887" y="3573016"/>
            <a:ext cx="9144000" cy="830997"/>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Bersembahyanglah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sebagaimana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bersembahyang</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1187624" y="1840756"/>
            <a:ext cx="6768752" cy="830997"/>
          </a:xfrm>
          <a:prstGeom prst="rect">
            <a:avLst/>
          </a:prstGeom>
          <a:solidFill>
            <a:schemeClr val="bg1">
              <a:alpha val="53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صَلُّوْا كَمَا رَأَيْتُمُوْنِيْ أُصَلِّيْ</a:t>
            </a:r>
            <a:endParaRPr lang="ms-MY" sz="36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2114243" y="332656"/>
            <a:ext cx="4915513" cy="553998"/>
          </a:xfrm>
          <a:prstGeom prst="rect">
            <a:avLst/>
          </a:prstGeom>
        </p:spPr>
        <p:txBody>
          <a:bodyPr wrap="none">
            <a:spAutoFit/>
          </a:bodyPr>
          <a:lstStyle/>
          <a:p>
            <a:pPr algn="ctr" fontAlgn="auto">
              <a:spcBef>
                <a:spcPts val="0"/>
              </a:spcBef>
              <a:spcAft>
                <a:spcPts val="0"/>
              </a:spcAft>
              <a:defRPr/>
            </a:pP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
          <p:cNvSpPr>
            <a:spLocks noChangeArrowheads="1"/>
          </p:cNvSpPr>
          <p:nvPr/>
        </p:nvSpPr>
        <p:spPr bwMode="auto">
          <a:xfrm>
            <a:off x="0" y="4271030"/>
            <a:ext cx="9144000" cy="1938992"/>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tinggalkan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tuan-tuan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seumpama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hamparan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kain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putih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menyeleweng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aripadanya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binasa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1187624" y="1840756"/>
            <a:ext cx="6768752" cy="1569660"/>
          </a:xfrm>
          <a:prstGeom prst="rect">
            <a:avLst/>
          </a:prstGeom>
          <a:solidFill>
            <a:schemeClr val="bg1">
              <a:alpha val="53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لَقَدْ تَرَكْتُكُمْ عَلَى مِثْلِ الْبَيْضَاء، لَيْلُهَا كَنَهَارِهَا، لاَ يَزِيْغُ عَنْهَا إِلاَّ هَالِكٌ.</a:t>
            </a:r>
            <a:endParaRPr lang="ms-MY" sz="36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2038776" y="332656"/>
            <a:ext cx="4915513" cy="553998"/>
          </a:xfrm>
          <a:prstGeom prst="rect">
            <a:avLst/>
          </a:prstGeom>
        </p:spPr>
        <p:txBody>
          <a:bodyPr wrap="none">
            <a:spAutoFit/>
          </a:bodyPr>
          <a:lstStyle/>
          <a:p>
            <a:pPr algn="ctr" fontAlgn="auto">
              <a:spcBef>
                <a:spcPts val="0"/>
              </a:spcBef>
              <a:spcAft>
                <a:spcPts val="0"/>
              </a:spcAft>
              <a:defRPr/>
            </a:pP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95536" y="116632"/>
            <a:ext cx="8280920" cy="1015663"/>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meninggalkan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panduan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Snip Same Side Corner Rectangle 6"/>
          <p:cNvSpPr/>
          <p:nvPr/>
        </p:nvSpPr>
        <p:spPr>
          <a:xfrm>
            <a:off x="827584" y="1844824"/>
            <a:ext cx="7560840" cy="1296144"/>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Demi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kepentingan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puak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cuba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mereka-reka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mengada</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baru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Same Side Corner Rectangle 7"/>
          <p:cNvSpPr/>
          <p:nvPr/>
        </p:nvSpPr>
        <p:spPr>
          <a:xfrm>
            <a:off x="440899" y="3789040"/>
            <a:ext cx="8606939" cy="1296144"/>
          </a:xfrm>
          <a:prstGeom prst="snip2SameRect">
            <a:avLst>
              <a:gd name="adj1" fmla="val 10248"/>
              <a:gd name="adj2" fmla="val 10862"/>
            </a:avLst>
          </a:prstGeom>
          <a:solidFill>
            <a:schemeClr val="tx2">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Semoga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berhati</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Curved Right Arrow 8"/>
          <p:cNvSpPr/>
          <p:nvPr/>
        </p:nvSpPr>
        <p:spPr>
          <a:xfrm>
            <a:off x="285541" y="2780927"/>
            <a:ext cx="720080" cy="1152951"/>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7544" y="332656"/>
            <a:ext cx="8316416"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Peringatan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MY" sz="3000" b="1" dirty="0"/>
          </a:p>
        </p:txBody>
      </p:sp>
      <p:sp>
        <p:nvSpPr>
          <p:cNvPr id="7" name="Rectangle 1"/>
          <p:cNvSpPr>
            <a:spLocks noChangeArrowheads="1"/>
          </p:cNvSpPr>
          <p:nvPr/>
        </p:nvSpPr>
        <p:spPr bwMode="auto">
          <a:xfrm>
            <a:off x="0" y="3985031"/>
            <a:ext cx="9144000" cy="1200329"/>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mengada-adakan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urusan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ditolak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179512" y="1988840"/>
            <a:ext cx="8784976" cy="830997"/>
          </a:xfrm>
          <a:prstGeom prst="rect">
            <a:avLst/>
          </a:prstGeom>
          <a:solidFill>
            <a:schemeClr val="bg1">
              <a:alpha val="44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أَحْدَثَ فِيْ أَمْرِنَا هَذَا مَا لَيْسَ فِيْهِ فَهُوَ رَدٌ.</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1834432"/>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7" name="TextBox 6"/>
          <p:cNvSpPr txBox="1"/>
          <p:nvPr/>
        </p:nvSpPr>
        <p:spPr>
          <a:xfrm>
            <a:off x="0" y="4690944"/>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533400"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59632" y="313492"/>
            <a:ext cx="6696744" cy="553998"/>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Peringatan</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Snip Same Side Corner Rectangle 6"/>
          <p:cNvSpPr/>
          <p:nvPr/>
        </p:nvSpPr>
        <p:spPr>
          <a:xfrm>
            <a:off x="395536" y="1340768"/>
            <a:ext cx="8424936" cy="158417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Mengadakan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dibenarkan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agama Islam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mengelak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tergolong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bidaah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dimurkai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Same Side Corner Rectangle 7"/>
          <p:cNvSpPr/>
          <p:nvPr/>
        </p:nvSpPr>
        <p:spPr>
          <a:xfrm>
            <a:off x="611559" y="3289576"/>
            <a:ext cx="4208099" cy="1285884"/>
          </a:xfrm>
          <a:prstGeom prst="snip2SameRect">
            <a:avLst>
              <a:gd name="adj1" fmla="val 8485"/>
              <a:gd name="adj2" fmla="val 9546"/>
            </a:avLst>
          </a:prstGeom>
          <a:solidFill>
            <a:schemeClr val="accent5">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Pandangan</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smtClean="0"/>
              <a:t> </a:t>
            </a:r>
            <a: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الإِمَامُ </a:t>
            </a:r>
            <a:r>
              <a:rPr lang="ar-EG"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الشَّاطِبِي رَحِمَهُ الله</a:t>
            </a:r>
            <a: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36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9" name="Snip Same Side Corner Rectangle 8"/>
          <p:cNvSpPr/>
          <p:nvPr/>
        </p:nvSpPr>
        <p:spPr>
          <a:xfrm>
            <a:off x="2483768" y="4585566"/>
            <a:ext cx="5940152" cy="2095454"/>
          </a:xfrm>
          <a:prstGeom prst="snip2SameRect">
            <a:avLst>
              <a:gd name="adj1" fmla="val 8485"/>
              <a:gd name="adj2" fmla="val 9546"/>
            </a:avLst>
          </a:prstGeom>
          <a:solidFill>
            <a:srgbClr val="00B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Bidaah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direkacipta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agama,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menyerupai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syariat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tujuan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berlebih-lebihan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Bent-Up Arrow 9"/>
          <p:cNvSpPr/>
          <p:nvPr/>
        </p:nvSpPr>
        <p:spPr>
          <a:xfrm rot="5400000">
            <a:off x="2032644" y="4346028"/>
            <a:ext cx="686224" cy="792088"/>
          </a:xfrm>
          <a:prstGeom prst="bentUpArrow">
            <a:avLst/>
          </a:prstGeom>
          <a:solidFill>
            <a:schemeClr val="bg2">
              <a:lumMod val="25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95536" y="116632"/>
            <a:ext cx="8280920" cy="1015663"/>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Bidaah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merosakkan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kesucian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Islam</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Snip Same Side Corner Rectangle 6"/>
          <p:cNvSpPr/>
          <p:nvPr/>
        </p:nvSpPr>
        <p:spPr>
          <a:xfrm>
            <a:off x="827584" y="1700808"/>
            <a:ext cx="7560840" cy="1296144"/>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Bidaah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meruntuhkan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akidah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negara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Same Side Corner Rectangle 7"/>
          <p:cNvSpPr/>
          <p:nvPr/>
        </p:nvSpPr>
        <p:spPr>
          <a:xfrm>
            <a:off x="440899" y="3645024"/>
            <a:ext cx="8606939" cy="1296144"/>
          </a:xfrm>
          <a:prstGeom prst="snip2SameRect">
            <a:avLst>
              <a:gd name="adj1" fmla="val 10248"/>
              <a:gd name="adj2" fmla="val 10862"/>
            </a:avLst>
          </a:prstGeom>
          <a:solidFill>
            <a:schemeClr val="tx2">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Seharusnya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sepakat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mempertahankan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intipati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Curved Right Arrow 8"/>
          <p:cNvSpPr/>
          <p:nvPr/>
        </p:nvSpPr>
        <p:spPr>
          <a:xfrm>
            <a:off x="285541" y="2636911"/>
            <a:ext cx="720080" cy="1152951"/>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1560" y="260648"/>
            <a:ext cx="7848872" cy="553998"/>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Contoh-contoh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bidaah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Snip Same Side Corner Rectangle 6"/>
          <p:cNvSpPr/>
          <p:nvPr/>
        </p:nvSpPr>
        <p:spPr>
          <a:xfrm>
            <a:off x="467544" y="1340768"/>
            <a:ext cx="8136904" cy="2688844"/>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Sebahagian</a:t>
            </a:r>
            <a:r>
              <a:rPr lang="en-US" sz="2400" b="1" dirty="0"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kumpulan</a:t>
            </a:r>
            <a:r>
              <a:rPr lang="en-US" sz="2400" b="1" dirty="0"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sufi</a:t>
            </a:r>
            <a:r>
              <a:rPr lang="en-US" sz="2400" b="1" dirty="0"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berzikir</a:t>
            </a:r>
            <a:r>
              <a:rPr lang="en-US" sz="2400" b="1" dirty="0"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meninggikan</a:t>
            </a:r>
            <a:r>
              <a:rPr lang="en-US" sz="2400" b="1" dirty="0"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suara</a:t>
            </a:r>
            <a:r>
              <a:rPr lang="en-US" sz="2400" b="1" dirty="0"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secara</a:t>
            </a:r>
            <a:r>
              <a:rPr lang="en-US" sz="2400" b="1" dirty="0"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melampau-lampau</a:t>
            </a:r>
            <a:endParaRPr lang="en-US" sz="2400" b="1" dirty="0"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ndParaRPr>
          </a:p>
          <a:p>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menari-nari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semasa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berzikir</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memuji-muji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ahli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berlebih-lebihan</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Menjerit-jerit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menampar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anggota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menghayati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zikir</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Same Side Corner Rectangle 7"/>
          <p:cNvSpPr/>
          <p:nvPr/>
        </p:nvSpPr>
        <p:spPr>
          <a:xfrm>
            <a:off x="467544" y="4317644"/>
            <a:ext cx="8136904" cy="2279708"/>
          </a:xfrm>
          <a:prstGeom prst="snip2SameRect">
            <a:avLst>
              <a:gd name="adj1" fmla="val 10248"/>
              <a:gd name="adj2" fmla="val 10862"/>
            </a:avLst>
          </a:prstGeom>
          <a:solidFill>
            <a:schemeClr val="accent2">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Dibawa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masuk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jenazah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disembahyangkan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menganggap</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ingin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a:t>
            </a:r>
          </a:p>
          <a:p>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Menyusah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melengah-lengahkan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urusan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pengkebumian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a:xfrm>
            <a:off x="457200" y="1816224"/>
            <a:ext cx="8229600" cy="4525963"/>
          </a:xfrm>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1560" y="282714"/>
            <a:ext cx="7848872" cy="553998"/>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Contoh-contoh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bidaah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Snip Same Side Corner Rectangle 6"/>
          <p:cNvSpPr/>
          <p:nvPr/>
        </p:nvSpPr>
        <p:spPr>
          <a:xfrm>
            <a:off x="467544" y="1268760"/>
            <a:ext cx="8136904" cy="1896756"/>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Membuat</a:t>
            </a:r>
            <a:r>
              <a:rPr lang="en-US" sz="2400" b="1" dirty="0"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binaan</a:t>
            </a:r>
            <a:r>
              <a:rPr lang="en-US" sz="2400" b="1" dirty="0"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atas</a:t>
            </a:r>
            <a:r>
              <a:rPr lang="en-US" sz="2400" b="1" dirty="0"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kubur</a:t>
            </a:r>
            <a:endParaRPr lang="en-US" sz="2400" b="1" dirty="0" smtClean="0">
              <a:ln>
                <a:solidFill>
                  <a:sysClr val="windowText" lastClr="000000"/>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ndParaRPr>
          </a:p>
          <a:p>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dipasang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mar-mar,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dipasang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tirai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diwarna-warnikan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nesan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8" name="Snip Same Side Corner Rectangle 7"/>
          <p:cNvSpPr/>
          <p:nvPr/>
        </p:nvSpPr>
        <p:spPr>
          <a:xfrm>
            <a:off x="467544" y="3356992"/>
            <a:ext cx="8208912" cy="1872208"/>
          </a:xfrm>
          <a:prstGeom prst="snip2SameRect">
            <a:avLst>
              <a:gd name="adj1" fmla="val 10248"/>
              <a:gd name="adj2" fmla="val 10862"/>
            </a:avLst>
          </a:prstGeom>
          <a:solidFill>
            <a:schemeClr val="accent2">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Menghiaskan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keterlaluan</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Berniaga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a:t>
            </a:r>
          </a:p>
          <a:p>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bising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bergelak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ketawa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nip Same Side Corner Rectangle 8"/>
          <p:cNvSpPr/>
          <p:nvPr/>
        </p:nvSpPr>
        <p:spPr>
          <a:xfrm>
            <a:off x="592566" y="5373216"/>
            <a:ext cx="7939874" cy="1296144"/>
          </a:xfrm>
          <a:prstGeom prst="snip2SameRect">
            <a:avLst>
              <a:gd name="adj1" fmla="val 10248"/>
              <a:gd name="adj2" fmla="val 10862"/>
            </a:avLst>
          </a:prstGeom>
          <a:solidFill>
            <a:schemeClr val="tx2">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SEGERA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tinggalkan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bertaubat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bidaah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lakukan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14348" y="116632"/>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153</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1"/>
          <p:cNvSpPr>
            <a:spLocks noChangeArrowheads="1"/>
          </p:cNvSpPr>
          <p:nvPr/>
        </p:nvSpPr>
        <p:spPr bwMode="auto">
          <a:xfrm>
            <a:off x="0" y="3857246"/>
            <a:ext cx="9144000" cy="2677656"/>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jalanku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Islam)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betul</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lurus</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mengikutnya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mengikuti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lain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Islam,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bercerai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mempertahankan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179512" y="1296316"/>
            <a:ext cx="8784976" cy="2308324"/>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 هَـذَا صِرَاطِي مُسْتَقِيمًا فَاتَّبِعُوهُ وَلاَ تَتَّبِعُواْ السُّبُلَ فَتَفَرَّقَ بِكُمْ عَن سَبِيلِهِ ذَلِكُمْ وَصَّاكُم بِهِ لَعَلَّكُمْ تَتَّقُونَ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1496973"/>
            <a:ext cx="9144000" cy="4524315"/>
          </a:xfrm>
          <a:prstGeom prst="rect">
            <a:avLst/>
          </a:prstGeom>
          <a:solidFill>
            <a:schemeClr val="accent6">
              <a:lumMod val="75000"/>
              <a:alpha val="16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AutoShape 9"/>
          <p:cNvSpPr>
            <a:spLocks noChangeArrowheads="1"/>
          </p:cNvSpPr>
          <p:nvPr/>
        </p:nvSpPr>
        <p:spPr bwMode="auto">
          <a:xfrm>
            <a:off x="1784200" y="345589"/>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0819852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485706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14400" y="260648"/>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7" name="Rectangle 6"/>
          <p:cNvSpPr/>
          <p:nvPr/>
        </p:nvSpPr>
        <p:spPr>
          <a:xfrm>
            <a:off x="0" y="1622732"/>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8" name="TextBox 7"/>
          <p:cNvSpPr txBox="1"/>
          <p:nvPr/>
        </p:nvSpPr>
        <p:spPr>
          <a:xfrm>
            <a:off x="0" y="3890209"/>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66696" y="260648"/>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0" y="1771075"/>
            <a:ext cx="9144000" cy="1754326"/>
          </a:xfrm>
          <a:prstGeom prst="rect">
            <a:avLst/>
          </a:prstGeom>
          <a:solidFill>
            <a:schemeClr val="bg1">
              <a:alpha val="52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8" name="TextBox 7"/>
          <p:cNvSpPr txBox="1"/>
          <p:nvPr/>
        </p:nvSpPr>
        <p:spPr>
          <a:xfrm>
            <a:off x="0" y="4276834"/>
            <a:ext cx="9144000" cy="1815882"/>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66696" y="260648"/>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0" y="1850048"/>
            <a:ext cx="9144000" cy="1938992"/>
          </a:xfrm>
          <a:prstGeom prst="rect">
            <a:avLst/>
          </a:prstGeom>
          <a:solidFill>
            <a:schemeClr val="bg1">
              <a:lumMod val="95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رَسُوْلُ</a:t>
            </a:r>
            <a:r>
              <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8" name="TextBox 7"/>
          <p:cNvSpPr txBox="1"/>
          <p:nvPr/>
        </p:nvSpPr>
        <p:spPr>
          <a:xfrm>
            <a:off x="0" y="4276834"/>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a:xfrm>
            <a:off x="457200" y="1783357"/>
            <a:ext cx="8229600" cy="4525963"/>
          </a:xfrm>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99592" y="161092"/>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Text Box 2"/>
          <p:cNvSpPr txBox="1">
            <a:spLocks noChangeArrowheads="1"/>
          </p:cNvSpPr>
          <p:nvPr/>
        </p:nvSpPr>
        <p:spPr bwMode="auto">
          <a:xfrm>
            <a:off x="-32" y="3996145"/>
            <a:ext cx="9144000" cy="2064284"/>
          </a:xfrm>
          <a:prstGeom prst="rect">
            <a:avLst/>
          </a:prstGeom>
          <a:solidFill>
            <a:srgbClr val="00B0F0">
              <a:alpha val="69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kami yang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mulia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S.A.W.,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406" y="1568385"/>
            <a:ext cx="8929718" cy="1754326"/>
          </a:xfrm>
          <a:prstGeom prst="rect">
            <a:avLst/>
          </a:prstGeom>
          <a:solidFill>
            <a:schemeClr val="bg1">
              <a:lumMod val="95000"/>
              <a:alpha val="50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اللَّهُمَّ صَلِّ وَسَلِّمْ</a:t>
            </a:r>
            <a:r>
              <a:rPr lang="ar-EG"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سَيِّدِنَا مُحَمَّدٍ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ءَالِهِ وَصَحْبِهِ أَجْمَعِيْنَ. </a:t>
            </a:r>
            <a:endParaRPr lang="en-US"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27011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ppt_x"/>
                                          </p:val>
                                        </p:tav>
                                        <p:tav tm="100000">
                                          <p:val>
                                            <p:strVal val="#ppt_x"/>
                                          </p:val>
                                        </p:tav>
                                      </p:tavLst>
                                    </p:anim>
                                    <p:anim calcmode="lin" valueType="num">
                                      <p:cBhvr additive="base">
                                        <p:cTn id="12"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0991" y="3826202"/>
            <a:ext cx="8915400" cy="800219"/>
          </a:xfrm>
          <a:prstGeom prst="rect">
            <a:avLst/>
          </a:prstGeom>
          <a:solidFill>
            <a:srgbClr val="00B0F0">
              <a:alpha val="59000"/>
            </a:srgbClr>
          </a:solidFill>
        </p:spPr>
        <p:txBody>
          <a:bodyPr wrap="square">
            <a:spAutoFit/>
          </a:bodyPr>
          <a:lstStyle/>
          <a:p>
            <a:pPr lvl="0" algn="ctr" fontAlgn="base">
              <a:spcBef>
                <a:spcPct val="0"/>
              </a:spcBef>
              <a:spcAft>
                <a:spcPct val="0"/>
              </a:spcAft>
            </a:pP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ar-SA"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Rectangle 6"/>
          <p:cNvSpPr/>
          <p:nvPr/>
        </p:nvSpPr>
        <p:spPr>
          <a:xfrm>
            <a:off x="-36512" y="1805915"/>
            <a:ext cx="9144000" cy="830997"/>
          </a:xfrm>
          <a:prstGeom prst="rect">
            <a:avLst/>
          </a:prstGeom>
          <a:solidFill>
            <a:schemeClr val="bg1">
              <a:lumMod val="95000"/>
              <a:alpha val="56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وَلا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وَأَنْتُمْ مُسْلِمُون</a:t>
            </a:r>
            <a:r>
              <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850921" y="332656"/>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55020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7544" y="260648"/>
            <a:ext cx="820891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Meneruskan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Ketakwaan</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AutoShape 9"/>
          <p:cNvSpPr>
            <a:spLocks noChangeArrowheads="1"/>
          </p:cNvSpPr>
          <p:nvPr/>
        </p:nvSpPr>
        <p:spPr bwMode="auto">
          <a:xfrm>
            <a:off x="1043608" y="1675889"/>
            <a:ext cx="7056784" cy="1172078"/>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Mencintai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Rasulullah</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melaksanakan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sunnah</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Baginda</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Flowchart: Punched Tape 7"/>
          <p:cNvSpPr/>
          <p:nvPr/>
        </p:nvSpPr>
        <p:spPr>
          <a:xfrm>
            <a:off x="714348" y="3367252"/>
            <a:ext cx="8143932" cy="1717932"/>
          </a:xfrm>
          <a:prstGeom prst="flowChartPunchedTape">
            <a:avLst/>
          </a:prstGeom>
          <a:solidFill>
            <a:schemeClr val="accent1">
              <a:alpha val="47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Semoga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dikasihi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diampunkan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dosa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olehNya</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endParaRPr lang="en-MY" sz="2600" dirty="0"/>
          </a:p>
        </p:txBody>
      </p:sp>
      <p:sp>
        <p:nvSpPr>
          <p:cNvPr id="9" name="Striped Right Arrow 8"/>
          <p:cNvSpPr/>
          <p:nvPr/>
        </p:nvSpPr>
        <p:spPr>
          <a:xfrm rot="5400000">
            <a:off x="1035819" y="2597934"/>
            <a:ext cx="928694" cy="1000132"/>
          </a:xfrm>
          <a:prstGeom prst="stripedRightArrow">
            <a:avLst/>
          </a:prstGeom>
          <a:solidFill>
            <a:schemeClr val="accent6">
              <a:lumMod val="50000"/>
            </a:schemeClr>
          </a:solidFill>
          <a:ln>
            <a:solidFill>
              <a:srgbClr val="FFC000"/>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455020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a:softEdge rad="635000"/>
          </a:effec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71400"/>
            <a:ext cx="9242426"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574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96343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89653"/>
            <a:ext cx="9144000" cy="4585871"/>
          </a:xfrm>
          <a:prstGeom prst="rect">
            <a:avLst/>
          </a:prstGeom>
          <a:no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a:solidFill>
                  <a:prstClr val="black"/>
                </a:solidFill>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351336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5" name="Rectangle 4"/>
          <p:cNvSpPr/>
          <p:nvPr/>
        </p:nvSpPr>
        <p:spPr>
          <a:xfrm>
            <a:off x="179512" y="1750164"/>
            <a:ext cx="8784976" cy="2123658"/>
          </a:xfrm>
          <a:prstGeom prst="rect">
            <a:avLst/>
          </a:prstGeom>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35496" y="4077072"/>
            <a:ext cx="8991600" cy="2677656"/>
          </a:xfrm>
          <a:prstGeom prst="rect">
            <a:avLst/>
          </a:prstGeom>
          <a:solidFill>
            <a:srgbClr val="00B0F0">
              <a:alpha val="43000"/>
            </a:srgb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474592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803374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929383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375603"/>
            <a:ext cx="8572527" cy="5293757"/>
          </a:xfrm>
          <a:prstGeom prst="rect">
            <a:avLst/>
          </a:prstGeom>
          <a:noFill/>
          <a:ln w="9525">
            <a:noFill/>
            <a:miter lim="800000"/>
            <a:headEnd/>
            <a:tailEnd/>
          </a:ln>
          <a:effectLst>
            <a:prstShdw prst="shdw17" dist="17961" dir="2700000">
              <a:schemeClr val="bg2"/>
            </a:prstShdw>
          </a:effectLst>
        </p:spPr>
        <p:txBody>
          <a:bodyPr wrap="square">
            <a:spAutoFit/>
          </a:bodyPr>
          <a:lstStyle/>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ampunilah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kesalahan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kesalahan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ibubapa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yang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kasihi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golongkanlah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orang-orang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dikurniakan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barakah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hinggan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kurniakanlah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bahagia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masyarakat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terpelihara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amalan-amalan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bid’ah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khurafat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kebenaran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hidayah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kejayaan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fontAlgn="base">
              <a:spcBef>
                <a:spcPct val="0"/>
              </a:spcBef>
              <a:spcAft>
                <a:spcPct val="0"/>
              </a:spcAft>
              <a:defRPr/>
            </a:pPr>
            <a:endParaRPr lang="en-US" sz="2600" b="1" dirty="0" smtClean="0">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290430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99592" y="116632"/>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Text Box 2"/>
          <p:cNvSpPr txBox="1">
            <a:spLocks noChangeArrowheads="1"/>
          </p:cNvSpPr>
          <p:nvPr/>
        </p:nvSpPr>
        <p:spPr bwMode="auto">
          <a:xfrm>
            <a:off x="-32" y="3957004"/>
            <a:ext cx="9144000" cy="2064284"/>
          </a:xfrm>
          <a:prstGeom prst="rect">
            <a:avLst/>
          </a:prstGeom>
          <a:solidFill>
            <a:srgbClr val="00B0F0">
              <a:alpha val="69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kami yang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mulia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S.A.W.,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406" y="1529244"/>
            <a:ext cx="8929718" cy="1754326"/>
          </a:xfrm>
          <a:prstGeom prst="rect">
            <a:avLst/>
          </a:prstGeom>
          <a:solidFill>
            <a:schemeClr val="bg1">
              <a:lumMod val="95000"/>
              <a:alpha val="44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اللَّهُمَّ صَلِّ وَسَلِّمْ</a:t>
            </a:r>
            <a:r>
              <a:rPr lang="ar-EG"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سَيِّدِنَا مُحَمَّدٍ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ءَالِهِ وَصَحْبِهِ أَجْمَعِيْنَ. </a:t>
            </a:r>
            <a:endParaRPr lang="en-US"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ppt_x"/>
                                          </p:val>
                                        </p:tav>
                                        <p:tav tm="100000">
                                          <p:val>
                                            <p:strVal val="#ppt_x"/>
                                          </p:val>
                                        </p:tav>
                                      </p:tavLst>
                                    </p:anim>
                                    <p:anim calcmode="lin" valueType="num">
                                      <p:cBhvr additive="base">
                                        <p:cTn id="12"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232168"/>
            <a:ext cx="8572527" cy="5539978"/>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لآ 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 Yang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endPar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4128790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1591778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Tree>
    <p:extLst>
      <p:ext uri="{BB962C8B-B14F-4D97-AF65-F5344CB8AC3E}">
        <p14:creationId xmlns:p14="http://schemas.microsoft.com/office/powerpoint/2010/main" val="11073165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193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0991" y="4153143"/>
            <a:ext cx="8915400" cy="1508105"/>
          </a:xfrm>
          <a:prstGeom prst="rect">
            <a:avLst/>
          </a:prstGeom>
          <a:solidFill>
            <a:srgbClr val="00B0F0">
              <a:alpha val="59000"/>
            </a:srgbClr>
          </a:solidFill>
        </p:spPr>
        <p:txBody>
          <a:bodyPr wrap="square">
            <a:spAutoFit/>
          </a:bodyPr>
          <a:lstStyle/>
          <a:p>
            <a:pPr lvl="0" algn="ctr" fontAlgn="base">
              <a:spcBef>
                <a:spcPct val="0"/>
              </a:spcBef>
              <a:spcAft>
                <a:spcPct val="0"/>
              </a:spcAft>
            </a:pP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berpegang</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teguh</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semoga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bercerai-berai</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3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Rectangle 6"/>
          <p:cNvSpPr/>
          <p:nvPr/>
        </p:nvSpPr>
        <p:spPr>
          <a:xfrm>
            <a:off x="85601" y="2003356"/>
            <a:ext cx="9022903" cy="1569660"/>
          </a:xfrm>
          <a:prstGeom prst="rect">
            <a:avLst/>
          </a:prstGeom>
          <a:solidFill>
            <a:schemeClr val="bg1">
              <a:lumMod val="95000"/>
              <a:alpha val="56000"/>
            </a:schemeClr>
          </a:solid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وَاعْتَصِمُوْا بِاللهِ جَمِيْعًا وَلاَ تَفَرَّقُوْا، وَاذْكُرُوْا نِعْمَةَ اللهِ عَلَيْكُمْ لَعَلَّكُمْ تَهْتَدُوْن.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850921" y="26064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nip Single Corner Rectangle 5"/>
          <p:cNvSpPr/>
          <p:nvPr/>
        </p:nvSpPr>
        <p:spPr>
          <a:xfrm>
            <a:off x="633870" y="1622641"/>
            <a:ext cx="4082146" cy="1980662"/>
          </a:xfrm>
          <a:prstGeom prst="snip1Rect">
            <a:avLst/>
          </a:prstGeom>
          <a:no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MY"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Rectangle 6"/>
          <p:cNvSpPr/>
          <p:nvPr/>
        </p:nvSpPr>
        <p:spPr>
          <a:xfrm>
            <a:off x="1691680" y="260648"/>
            <a:ext cx="5536001" cy="523220"/>
          </a:xfrm>
          <a:prstGeom prst="rect">
            <a:avLst/>
          </a:prstGeom>
        </p:spPr>
        <p:txBody>
          <a:bodyPr wrap="square">
            <a:spAutoFit/>
          </a:bodyPr>
          <a:lstStyle/>
          <a:p>
            <a:pPr algn="ctr">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Pesanan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Takwa</a:t>
            </a:r>
            <a:endParaRPr lang="en-MY"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8" name="Rounded Rectangle 7"/>
          <p:cNvSpPr/>
          <p:nvPr/>
        </p:nvSpPr>
        <p:spPr>
          <a:xfrm>
            <a:off x="1043608" y="1772816"/>
            <a:ext cx="4536504" cy="1566903"/>
          </a:xfrm>
          <a:prstGeom prst="roundRect">
            <a:avLst/>
          </a:prstGeom>
          <a:solidFill>
            <a:srgbClr val="CC0099"/>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Pertingkatkan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ketakwaan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mengikuti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sunnah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Rasulullah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SAW</a:t>
            </a:r>
            <a:endParaRPr lang="en-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9" name="Rounded Rectangle 8"/>
          <p:cNvSpPr/>
          <p:nvPr/>
        </p:nvSpPr>
        <p:spPr>
          <a:xfrm>
            <a:off x="3789297" y="3645024"/>
            <a:ext cx="4536504" cy="1944216"/>
          </a:xfrm>
          <a:prstGeom prst="roundRect">
            <a:avLst/>
          </a:prstGeom>
          <a:solidFill>
            <a:schemeClr val="accent6">
              <a:lumMod val="75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Berpegang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teguh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ajaran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Islam yang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sebenar</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bersatu</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padu</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demi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rahmat</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keredhaan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Allah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Taala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endParaRPr lang="en-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10" name="Down Arrow 9"/>
          <p:cNvSpPr/>
          <p:nvPr/>
        </p:nvSpPr>
        <p:spPr>
          <a:xfrm>
            <a:off x="3491880" y="3140968"/>
            <a:ext cx="2088232" cy="576065"/>
          </a:xfrm>
          <a:prstGeom prst="downArrow">
            <a:avLst>
              <a:gd name="adj1" fmla="val 68222"/>
              <a:gd name="adj2" fmla="val 46667"/>
            </a:avLst>
          </a:prstGeom>
          <a:solidFill>
            <a:schemeClr val="accent3">
              <a:lumMod val="75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14348" y="116632"/>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An-</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Nisa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175</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1"/>
          <p:cNvSpPr>
            <a:spLocks noChangeArrowheads="1"/>
          </p:cNvSpPr>
          <p:nvPr/>
        </p:nvSpPr>
        <p:spPr bwMode="auto">
          <a:xfrm>
            <a:off x="0" y="4226578"/>
            <a:ext cx="9144000" cy="1938992"/>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berpegang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teguh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memasukkan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limpah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kurniaannya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menunjukkan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lurus</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8" name="Rectangle 7"/>
          <p:cNvSpPr/>
          <p:nvPr/>
        </p:nvSpPr>
        <p:spPr>
          <a:xfrm>
            <a:off x="179512" y="1715324"/>
            <a:ext cx="8784976" cy="1569660"/>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فَأَمَّا الَّذِينَ آمَنُواْ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وَاعْتَصَمُواْ بِهِ فَسَيُدْخِلُهُمْ فِي رَحْمَةٍ مِّنْهُ وَفَضْلٍ وَيَهْدِيهِمْ إِلَيْهِ صِرَاطًا مُّسْتَقِيمًا</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a:xfrm>
            <a:off x="457200" y="1814478"/>
            <a:ext cx="8229600" cy="4525963"/>
          </a:xfrm>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53525" cy="702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799452" cy="18182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14348" y="260648"/>
            <a:ext cx="7643866"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1"/>
          <p:cNvSpPr>
            <a:spLocks noChangeArrowheads="1"/>
          </p:cNvSpPr>
          <p:nvPr/>
        </p:nvSpPr>
        <p:spPr bwMode="auto">
          <a:xfrm>
            <a:off x="0" y="4278575"/>
            <a:ext cx="9144000" cy="2246769"/>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selepasku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pertelingkahan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berpegang</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teguhlah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sunnahku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khulafa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ar-rasyidin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Peganglah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sunnah-sunnah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gigi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geraham</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jauhilah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mengada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bidaah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sesat</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323528" y="1186880"/>
            <a:ext cx="8496944" cy="2800767"/>
          </a:xfrm>
          <a:prstGeom prst="rect">
            <a:avLst/>
          </a:prstGeom>
          <a:solidFill>
            <a:schemeClr val="bg1">
              <a:alpha val="53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مَنْ يَعِشْ مِنْكُمْ بَعْدِيْ فَسَيَرَى اخْتِلاَفًا كَثِيْرًا، فَعَلَيْكُمْ بِسُنَّتِيْ وَسُنَّةِ الْخُلَفَاءِ الرَّاشِدِيْنَ مِنْ بَعْدِيْ، تَمَسَّكُوْا بِهَا وَعَضُّوا عَلَيْهَا بِالنَّوَاجِذ، وَإِيَّاكُمْ وَمُحْدَثَاتِ الأُمُوْر، فَإِنَّ كُلَّ بِدْعَةٍ ضَلاَلَةٌ.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92566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1594</Words>
  <Application>Microsoft Office PowerPoint</Application>
  <PresentationFormat>On-screen Show (4:3)</PresentationFormat>
  <Paragraphs>160</Paragraphs>
  <Slides>43</Slides>
  <Notes>0</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Office Theme</vt:lpstr>
      <vt:lpstr>3_Office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5</cp:revision>
  <dcterms:created xsi:type="dcterms:W3CDTF">2015-01-08T06:46:39Z</dcterms:created>
  <dcterms:modified xsi:type="dcterms:W3CDTF">2015-01-15T05:57:05Z</dcterms:modified>
</cp:coreProperties>
</file>